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60" d="100"/>
          <a:sy n="60" d="100"/>
        </p:scale>
        <p:origin x="9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E835E7-292D-4F3E-8F86-0C96C467E540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A6AFD70-4032-4DF4-8410-443A5D799A33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i="0"/>
            <a:t>Recommendations</a:t>
          </a:r>
          <a:endParaRPr lang="en-US"/>
        </a:p>
      </dgm:t>
    </dgm:pt>
    <dgm:pt modelId="{BCA02DD7-53E1-4E21-B3D1-AEB07608B54C}" type="parTrans" cxnId="{585F6C87-A835-44C4-92B8-ECC59E47E749}">
      <dgm:prSet/>
      <dgm:spPr/>
      <dgm:t>
        <a:bodyPr/>
        <a:lstStyle/>
        <a:p>
          <a:endParaRPr lang="en-US"/>
        </a:p>
      </dgm:t>
    </dgm:pt>
    <dgm:pt modelId="{4952C43A-F3D5-4991-ABF7-49706AECF1D8}" type="sibTrans" cxnId="{585F6C87-A835-44C4-92B8-ECC59E47E749}">
      <dgm:prSet/>
      <dgm:spPr/>
      <dgm:t>
        <a:bodyPr/>
        <a:lstStyle/>
        <a:p>
          <a:endParaRPr lang="en-US"/>
        </a:p>
      </dgm:t>
    </dgm:pt>
    <dgm:pt modelId="{98B28506-2AC6-4CA1-86F9-5F1DA5A320C1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i="0" dirty="0"/>
            <a:t>Improve Job Satisfaction</a:t>
          </a:r>
          <a:r>
            <a:rPr lang="en-GB" b="0" i="0" dirty="0"/>
            <a:t>: 👍</a:t>
          </a:r>
          <a:br>
            <a:rPr lang="en-GB" b="0" i="0" dirty="0"/>
          </a:br>
          <a:r>
            <a:rPr lang="en-GB" b="0" i="0" dirty="0"/>
            <a:t>Introduce engagement programs and career growth opportunities.</a:t>
          </a:r>
          <a:endParaRPr lang="en-US" dirty="0"/>
        </a:p>
      </dgm:t>
    </dgm:pt>
    <dgm:pt modelId="{631DFECC-E368-4AF3-A8DE-2E8FD92DFD7D}" type="parTrans" cxnId="{F5217F4F-5735-4713-9F04-24569224A8D4}">
      <dgm:prSet/>
      <dgm:spPr/>
      <dgm:t>
        <a:bodyPr/>
        <a:lstStyle/>
        <a:p>
          <a:endParaRPr lang="en-US"/>
        </a:p>
      </dgm:t>
    </dgm:pt>
    <dgm:pt modelId="{A0F90DE9-3E58-4894-987C-D8BBFDEFAD13}" type="sibTrans" cxnId="{F5217F4F-5735-4713-9F04-24569224A8D4}">
      <dgm:prSet/>
      <dgm:spPr/>
      <dgm:t>
        <a:bodyPr/>
        <a:lstStyle/>
        <a:p>
          <a:endParaRPr lang="en-US"/>
        </a:p>
      </dgm:t>
    </dgm:pt>
    <dgm:pt modelId="{492D4137-71DC-41D1-8AF9-E8BDCAFD4AE7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i="0" dirty="0"/>
            <a:t>Address Work-Life Balance</a:t>
          </a:r>
          <a:r>
            <a:rPr lang="en-GB" b="0" i="0" dirty="0"/>
            <a:t>: 🕒 </a:t>
          </a:r>
          <a:br>
            <a:rPr lang="en-GB" b="0" i="0" dirty="0"/>
          </a:br>
          <a:r>
            <a:rPr lang="en-GB" b="0" i="0" dirty="0"/>
            <a:t>Offer flexible work hours and wellness programs.</a:t>
          </a:r>
          <a:endParaRPr lang="en-US" dirty="0"/>
        </a:p>
      </dgm:t>
    </dgm:pt>
    <dgm:pt modelId="{B0BDB196-D4BA-48AD-84A3-432EEDBF0642}" type="parTrans" cxnId="{EB8719EB-C01B-4143-A49B-02669AC3DBD2}">
      <dgm:prSet/>
      <dgm:spPr/>
      <dgm:t>
        <a:bodyPr/>
        <a:lstStyle/>
        <a:p>
          <a:endParaRPr lang="en-US"/>
        </a:p>
      </dgm:t>
    </dgm:pt>
    <dgm:pt modelId="{3FECA256-2D3A-4AD4-B362-63860819E075}" type="sibTrans" cxnId="{EB8719EB-C01B-4143-A49B-02669AC3DBD2}">
      <dgm:prSet/>
      <dgm:spPr/>
      <dgm:t>
        <a:bodyPr/>
        <a:lstStyle/>
        <a:p>
          <a:endParaRPr lang="en-US"/>
        </a:p>
      </dgm:t>
    </dgm:pt>
    <dgm:pt modelId="{10C42EA4-53C7-45D1-8D39-BCF5D922365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i="0" dirty="0"/>
            <a:t>Focus on New Hire Retention</a:t>
          </a:r>
          <a:r>
            <a:rPr lang="en-GB" b="0" i="0" dirty="0"/>
            <a:t>: 🤝 </a:t>
          </a:r>
          <a:br>
            <a:rPr lang="en-GB" b="0" i="0" dirty="0"/>
          </a:br>
          <a:r>
            <a:rPr lang="en-GB" b="0" i="0" dirty="0"/>
            <a:t>Provide mentorship and onboarding support.</a:t>
          </a:r>
          <a:endParaRPr lang="en-US" dirty="0"/>
        </a:p>
      </dgm:t>
    </dgm:pt>
    <dgm:pt modelId="{255FA4D6-2BCF-4559-8980-A130C5CD09B1}" type="parTrans" cxnId="{E5E15832-E2B5-4D94-86D3-8249FA2E6CE6}">
      <dgm:prSet/>
      <dgm:spPr/>
      <dgm:t>
        <a:bodyPr/>
        <a:lstStyle/>
        <a:p>
          <a:endParaRPr lang="en-US"/>
        </a:p>
      </dgm:t>
    </dgm:pt>
    <dgm:pt modelId="{76B7EE31-8293-4140-A37B-261D4055990C}" type="sibTrans" cxnId="{E5E15832-E2B5-4D94-86D3-8249FA2E6CE6}">
      <dgm:prSet/>
      <dgm:spPr/>
      <dgm:t>
        <a:bodyPr/>
        <a:lstStyle/>
        <a:p>
          <a:endParaRPr lang="en-US"/>
        </a:p>
      </dgm:t>
    </dgm:pt>
    <dgm:pt modelId="{C08723CD-6CC0-4200-B07B-E85391A5E9B7}" type="pres">
      <dgm:prSet presAssocID="{5EE835E7-292D-4F3E-8F86-0C96C467E540}" presName="root" presStyleCnt="0">
        <dgm:presLayoutVars>
          <dgm:dir/>
          <dgm:resizeHandles val="exact"/>
        </dgm:presLayoutVars>
      </dgm:prSet>
      <dgm:spPr/>
    </dgm:pt>
    <dgm:pt modelId="{EEB43281-987C-4384-9B7D-00A0510B69C3}" type="pres">
      <dgm:prSet presAssocID="{DA6AFD70-4032-4DF4-8410-443A5D799A33}" presName="compNode" presStyleCnt="0"/>
      <dgm:spPr/>
    </dgm:pt>
    <dgm:pt modelId="{B4A759AE-E498-452F-886C-9FF586D95176}" type="pres">
      <dgm:prSet presAssocID="{DA6AFD70-4032-4DF4-8410-443A5D799A3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9AF18ED0-59D9-418C-9CF9-F5F6051774C7}" type="pres">
      <dgm:prSet presAssocID="{DA6AFD70-4032-4DF4-8410-443A5D799A33}" presName="spaceRect" presStyleCnt="0"/>
      <dgm:spPr/>
    </dgm:pt>
    <dgm:pt modelId="{51594A03-9C6A-4B88-8B43-4F4752C44DC9}" type="pres">
      <dgm:prSet presAssocID="{DA6AFD70-4032-4DF4-8410-443A5D799A33}" presName="textRect" presStyleLbl="revTx" presStyleIdx="0" presStyleCnt="4">
        <dgm:presLayoutVars>
          <dgm:chMax val="1"/>
          <dgm:chPref val="1"/>
        </dgm:presLayoutVars>
      </dgm:prSet>
      <dgm:spPr/>
    </dgm:pt>
    <dgm:pt modelId="{55D7628D-7289-43F6-90C3-93C222B44091}" type="pres">
      <dgm:prSet presAssocID="{4952C43A-F3D5-4991-ABF7-49706AECF1D8}" presName="sibTrans" presStyleCnt="0"/>
      <dgm:spPr/>
    </dgm:pt>
    <dgm:pt modelId="{CD3C0DF7-DF71-499A-9675-4BE58C8BB251}" type="pres">
      <dgm:prSet presAssocID="{98B28506-2AC6-4CA1-86F9-5F1DA5A320C1}" presName="compNode" presStyleCnt="0"/>
      <dgm:spPr/>
    </dgm:pt>
    <dgm:pt modelId="{695D52B5-C3E3-4C81-8C20-91F3EEB4D61F}" type="pres">
      <dgm:prSet presAssocID="{98B28506-2AC6-4CA1-86F9-5F1DA5A320C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668E5382-E664-4DCA-A125-7FE3DA63FC46}" type="pres">
      <dgm:prSet presAssocID="{98B28506-2AC6-4CA1-86F9-5F1DA5A320C1}" presName="spaceRect" presStyleCnt="0"/>
      <dgm:spPr/>
    </dgm:pt>
    <dgm:pt modelId="{EC7D8B37-C16E-45F3-82EA-15A4DED970A2}" type="pres">
      <dgm:prSet presAssocID="{98B28506-2AC6-4CA1-86F9-5F1DA5A320C1}" presName="textRect" presStyleLbl="revTx" presStyleIdx="1" presStyleCnt="4">
        <dgm:presLayoutVars>
          <dgm:chMax val="1"/>
          <dgm:chPref val="1"/>
        </dgm:presLayoutVars>
      </dgm:prSet>
      <dgm:spPr/>
    </dgm:pt>
    <dgm:pt modelId="{D0DF0841-EFAC-4B72-B5A2-AE92E7E6C541}" type="pres">
      <dgm:prSet presAssocID="{A0F90DE9-3E58-4894-987C-D8BBFDEFAD13}" presName="sibTrans" presStyleCnt="0"/>
      <dgm:spPr/>
    </dgm:pt>
    <dgm:pt modelId="{39BBAFB8-81AB-449F-A1D1-912A7C7743A6}" type="pres">
      <dgm:prSet presAssocID="{492D4137-71DC-41D1-8AF9-E8BDCAFD4AE7}" presName="compNode" presStyleCnt="0"/>
      <dgm:spPr/>
    </dgm:pt>
    <dgm:pt modelId="{7E5E36FA-3DDC-4F4E-9C5E-B0BE395C3E4B}" type="pres">
      <dgm:prSet presAssocID="{492D4137-71DC-41D1-8AF9-E8BDCAFD4AE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umbbell"/>
        </a:ext>
      </dgm:extLst>
    </dgm:pt>
    <dgm:pt modelId="{6EBF7984-CDE5-4E17-A4E2-54BC3832966F}" type="pres">
      <dgm:prSet presAssocID="{492D4137-71DC-41D1-8AF9-E8BDCAFD4AE7}" presName="spaceRect" presStyleCnt="0"/>
      <dgm:spPr/>
    </dgm:pt>
    <dgm:pt modelId="{9BB56B77-6D61-43A5-9824-708F19C52BBE}" type="pres">
      <dgm:prSet presAssocID="{492D4137-71DC-41D1-8AF9-E8BDCAFD4AE7}" presName="textRect" presStyleLbl="revTx" presStyleIdx="2" presStyleCnt="4">
        <dgm:presLayoutVars>
          <dgm:chMax val="1"/>
          <dgm:chPref val="1"/>
        </dgm:presLayoutVars>
      </dgm:prSet>
      <dgm:spPr/>
    </dgm:pt>
    <dgm:pt modelId="{6BCE53B8-6EEA-4420-AD80-2B507F4100EF}" type="pres">
      <dgm:prSet presAssocID="{3FECA256-2D3A-4AD4-B362-63860819E075}" presName="sibTrans" presStyleCnt="0"/>
      <dgm:spPr/>
    </dgm:pt>
    <dgm:pt modelId="{4EC90463-6E12-4516-AD20-9C2EA1FD0CA7}" type="pres">
      <dgm:prSet presAssocID="{10C42EA4-53C7-45D1-8D39-BCF5D9223652}" presName="compNode" presStyleCnt="0"/>
      <dgm:spPr/>
    </dgm:pt>
    <dgm:pt modelId="{1E647739-A5BE-4366-9219-01D7111899F2}" type="pres">
      <dgm:prSet presAssocID="{10C42EA4-53C7-45D1-8D39-BCF5D922365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33854E55-8545-4EF4-B097-F72B0E50075D}" type="pres">
      <dgm:prSet presAssocID="{10C42EA4-53C7-45D1-8D39-BCF5D9223652}" presName="spaceRect" presStyleCnt="0"/>
      <dgm:spPr/>
    </dgm:pt>
    <dgm:pt modelId="{52C64529-584B-47E2-8380-995A9809C817}" type="pres">
      <dgm:prSet presAssocID="{10C42EA4-53C7-45D1-8D39-BCF5D9223652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1D00912-3B38-47D9-AF60-79D635DC91F3}" type="presOf" srcId="{10C42EA4-53C7-45D1-8D39-BCF5D9223652}" destId="{52C64529-584B-47E2-8380-995A9809C817}" srcOrd="0" destOrd="0" presId="urn:microsoft.com/office/officeart/2018/2/layout/IconLabelList"/>
    <dgm:cxn modelId="{E5E15832-E2B5-4D94-86D3-8249FA2E6CE6}" srcId="{5EE835E7-292D-4F3E-8F86-0C96C467E540}" destId="{10C42EA4-53C7-45D1-8D39-BCF5D9223652}" srcOrd="3" destOrd="0" parTransId="{255FA4D6-2BCF-4559-8980-A130C5CD09B1}" sibTransId="{76B7EE31-8293-4140-A37B-261D4055990C}"/>
    <dgm:cxn modelId="{F5217F4F-5735-4713-9F04-24569224A8D4}" srcId="{5EE835E7-292D-4F3E-8F86-0C96C467E540}" destId="{98B28506-2AC6-4CA1-86F9-5F1DA5A320C1}" srcOrd="1" destOrd="0" parTransId="{631DFECC-E368-4AF3-A8DE-2E8FD92DFD7D}" sibTransId="{A0F90DE9-3E58-4894-987C-D8BBFDEFAD13}"/>
    <dgm:cxn modelId="{8ABECF76-782E-4642-9EA7-47835B974CCA}" type="presOf" srcId="{492D4137-71DC-41D1-8AF9-E8BDCAFD4AE7}" destId="{9BB56B77-6D61-43A5-9824-708F19C52BBE}" srcOrd="0" destOrd="0" presId="urn:microsoft.com/office/officeart/2018/2/layout/IconLabelList"/>
    <dgm:cxn modelId="{585F6C87-A835-44C4-92B8-ECC59E47E749}" srcId="{5EE835E7-292D-4F3E-8F86-0C96C467E540}" destId="{DA6AFD70-4032-4DF4-8410-443A5D799A33}" srcOrd="0" destOrd="0" parTransId="{BCA02DD7-53E1-4E21-B3D1-AEB07608B54C}" sibTransId="{4952C43A-F3D5-4991-ABF7-49706AECF1D8}"/>
    <dgm:cxn modelId="{A2310C98-CC72-4A19-8F88-9493B9CBCB6B}" type="presOf" srcId="{5EE835E7-292D-4F3E-8F86-0C96C467E540}" destId="{C08723CD-6CC0-4200-B07B-E85391A5E9B7}" srcOrd="0" destOrd="0" presId="urn:microsoft.com/office/officeart/2018/2/layout/IconLabelList"/>
    <dgm:cxn modelId="{DBCD4CA1-D576-4331-B4DE-48211831CBF7}" type="presOf" srcId="{98B28506-2AC6-4CA1-86F9-5F1DA5A320C1}" destId="{EC7D8B37-C16E-45F3-82EA-15A4DED970A2}" srcOrd="0" destOrd="0" presId="urn:microsoft.com/office/officeart/2018/2/layout/IconLabelList"/>
    <dgm:cxn modelId="{10F834C4-9E7C-4E3A-933E-87E1E8E192D6}" type="presOf" srcId="{DA6AFD70-4032-4DF4-8410-443A5D799A33}" destId="{51594A03-9C6A-4B88-8B43-4F4752C44DC9}" srcOrd="0" destOrd="0" presId="urn:microsoft.com/office/officeart/2018/2/layout/IconLabelList"/>
    <dgm:cxn modelId="{EB8719EB-C01B-4143-A49B-02669AC3DBD2}" srcId="{5EE835E7-292D-4F3E-8F86-0C96C467E540}" destId="{492D4137-71DC-41D1-8AF9-E8BDCAFD4AE7}" srcOrd="2" destOrd="0" parTransId="{B0BDB196-D4BA-48AD-84A3-432EEDBF0642}" sibTransId="{3FECA256-2D3A-4AD4-B362-63860819E075}"/>
    <dgm:cxn modelId="{248FA5C9-23BE-487B-9D6C-6FA43C33CA2A}" type="presParOf" srcId="{C08723CD-6CC0-4200-B07B-E85391A5E9B7}" destId="{EEB43281-987C-4384-9B7D-00A0510B69C3}" srcOrd="0" destOrd="0" presId="urn:microsoft.com/office/officeart/2018/2/layout/IconLabelList"/>
    <dgm:cxn modelId="{A55C0474-8213-4F54-9D84-24FD1C9FAE4B}" type="presParOf" srcId="{EEB43281-987C-4384-9B7D-00A0510B69C3}" destId="{B4A759AE-E498-452F-886C-9FF586D95176}" srcOrd="0" destOrd="0" presId="urn:microsoft.com/office/officeart/2018/2/layout/IconLabelList"/>
    <dgm:cxn modelId="{82618178-57A5-4A96-B901-60844F3BFABA}" type="presParOf" srcId="{EEB43281-987C-4384-9B7D-00A0510B69C3}" destId="{9AF18ED0-59D9-418C-9CF9-F5F6051774C7}" srcOrd="1" destOrd="0" presId="urn:microsoft.com/office/officeart/2018/2/layout/IconLabelList"/>
    <dgm:cxn modelId="{3A66F234-66D8-40AF-8239-5C4B8ED7F801}" type="presParOf" srcId="{EEB43281-987C-4384-9B7D-00A0510B69C3}" destId="{51594A03-9C6A-4B88-8B43-4F4752C44DC9}" srcOrd="2" destOrd="0" presId="urn:microsoft.com/office/officeart/2018/2/layout/IconLabelList"/>
    <dgm:cxn modelId="{F2751440-B58D-41B4-BD16-B14360FC72FC}" type="presParOf" srcId="{C08723CD-6CC0-4200-B07B-E85391A5E9B7}" destId="{55D7628D-7289-43F6-90C3-93C222B44091}" srcOrd="1" destOrd="0" presId="urn:microsoft.com/office/officeart/2018/2/layout/IconLabelList"/>
    <dgm:cxn modelId="{CCD4132E-A1B6-4541-89C5-AC278EDD41B1}" type="presParOf" srcId="{C08723CD-6CC0-4200-B07B-E85391A5E9B7}" destId="{CD3C0DF7-DF71-499A-9675-4BE58C8BB251}" srcOrd="2" destOrd="0" presId="urn:microsoft.com/office/officeart/2018/2/layout/IconLabelList"/>
    <dgm:cxn modelId="{2D8EFA04-5725-4E71-99D8-E36FFB47F87A}" type="presParOf" srcId="{CD3C0DF7-DF71-499A-9675-4BE58C8BB251}" destId="{695D52B5-C3E3-4C81-8C20-91F3EEB4D61F}" srcOrd="0" destOrd="0" presId="urn:microsoft.com/office/officeart/2018/2/layout/IconLabelList"/>
    <dgm:cxn modelId="{7899F9E3-0C01-4017-BFD0-636488E986D9}" type="presParOf" srcId="{CD3C0DF7-DF71-499A-9675-4BE58C8BB251}" destId="{668E5382-E664-4DCA-A125-7FE3DA63FC46}" srcOrd="1" destOrd="0" presId="urn:microsoft.com/office/officeart/2018/2/layout/IconLabelList"/>
    <dgm:cxn modelId="{AC81301A-691D-4D0A-B62B-94BBC2A00C24}" type="presParOf" srcId="{CD3C0DF7-DF71-499A-9675-4BE58C8BB251}" destId="{EC7D8B37-C16E-45F3-82EA-15A4DED970A2}" srcOrd="2" destOrd="0" presId="urn:microsoft.com/office/officeart/2018/2/layout/IconLabelList"/>
    <dgm:cxn modelId="{4B1A8B18-3BEC-4AF7-8ADF-3A576B6A463D}" type="presParOf" srcId="{C08723CD-6CC0-4200-B07B-E85391A5E9B7}" destId="{D0DF0841-EFAC-4B72-B5A2-AE92E7E6C541}" srcOrd="3" destOrd="0" presId="urn:microsoft.com/office/officeart/2018/2/layout/IconLabelList"/>
    <dgm:cxn modelId="{A5F6BFAE-C3E7-4145-AE11-31DC4DFA3D7D}" type="presParOf" srcId="{C08723CD-6CC0-4200-B07B-E85391A5E9B7}" destId="{39BBAFB8-81AB-449F-A1D1-912A7C7743A6}" srcOrd="4" destOrd="0" presId="urn:microsoft.com/office/officeart/2018/2/layout/IconLabelList"/>
    <dgm:cxn modelId="{81B97B70-A27C-4A24-BCDB-7222F348BB2B}" type="presParOf" srcId="{39BBAFB8-81AB-449F-A1D1-912A7C7743A6}" destId="{7E5E36FA-3DDC-4F4E-9C5E-B0BE395C3E4B}" srcOrd="0" destOrd="0" presId="urn:microsoft.com/office/officeart/2018/2/layout/IconLabelList"/>
    <dgm:cxn modelId="{6D58027A-0102-4615-A586-54AC640886F9}" type="presParOf" srcId="{39BBAFB8-81AB-449F-A1D1-912A7C7743A6}" destId="{6EBF7984-CDE5-4E17-A4E2-54BC3832966F}" srcOrd="1" destOrd="0" presId="urn:microsoft.com/office/officeart/2018/2/layout/IconLabelList"/>
    <dgm:cxn modelId="{DC476474-80E4-4C58-BBBE-25B9E710F0D5}" type="presParOf" srcId="{39BBAFB8-81AB-449F-A1D1-912A7C7743A6}" destId="{9BB56B77-6D61-43A5-9824-708F19C52BBE}" srcOrd="2" destOrd="0" presId="urn:microsoft.com/office/officeart/2018/2/layout/IconLabelList"/>
    <dgm:cxn modelId="{9E175C61-1FD0-44CF-B51F-3BF288347E58}" type="presParOf" srcId="{C08723CD-6CC0-4200-B07B-E85391A5E9B7}" destId="{6BCE53B8-6EEA-4420-AD80-2B507F4100EF}" srcOrd="5" destOrd="0" presId="urn:microsoft.com/office/officeart/2018/2/layout/IconLabelList"/>
    <dgm:cxn modelId="{5F4AB115-3D04-4A89-8795-C087BDC4DECC}" type="presParOf" srcId="{C08723CD-6CC0-4200-B07B-E85391A5E9B7}" destId="{4EC90463-6E12-4516-AD20-9C2EA1FD0CA7}" srcOrd="6" destOrd="0" presId="urn:microsoft.com/office/officeart/2018/2/layout/IconLabelList"/>
    <dgm:cxn modelId="{F5988ED1-C1D7-400E-90A1-F16CE98C2FBE}" type="presParOf" srcId="{4EC90463-6E12-4516-AD20-9C2EA1FD0CA7}" destId="{1E647739-A5BE-4366-9219-01D7111899F2}" srcOrd="0" destOrd="0" presId="urn:microsoft.com/office/officeart/2018/2/layout/IconLabelList"/>
    <dgm:cxn modelId="{FE3E4F15-F7B8-4500-BCFC-9B45F3452D6D}" type="presParOf" srcId="{4EC90463-6E12-4516-AD20-9C2EA1FD0CA7}" destId="{33854E55-8545-4EF4-B097-F72B0E50075D}" srcOrd="1" destOrd="0" presId="urn:microsoft.com/office/officeart/2018/2/layout/IconLabelList"/>
    <dgm:cxn modelId="{3232FB5D-6235-4385-8D0F-CE0230B214FA}" type="presParOf" srcId="{4EC90463-6E12-4516-AD20-9C2EA1FD0CA7}" destId="{52C64529-584B-47E2-8380-995A9809C81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A759AE-E498-452F-886C-9FF586D95176}">
      <dsp:nvSpPr>
        <dsp:cNvPr id="0" name=""/>
        <dsp:cNvSpPr/>
      </dsp:nvSpPr>
      <dsp:spPr>
        <a:xfrm>
          <a:off x="1466216" y="287413"/>
          <a:ext cx="800507" cy="8005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94A03-9C6A-4B88-8B43-4F4752C44DC9}">
      <dsp:nvSpPr>
        <dsp:cNvPr id="0" name=""/>
        <dsp:cNvSpPr/>
      </dsp:nvSpPr>
      <dsp:spPr>
        <a:xfrm>
          <a:off x="977017" y="1384852"/>
          <a:ext cx="1778906" cy="8672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i="0" kern="1200"/>
            <a:t>Recommendations</a:t>
          </a:r>
          <a:endParaRPr lang="en-US" sz="1100" kern="1200"/>
        </a:p>
      </dsp:txBody>
      <dsp:txXfrm>
        <a:off x="977017" y="1384852"/>
        <a:ext cx="1778906" cy="867216"/>
      </dsp:txXfrm>
    </dsp:sp>
    <dsp:sp modelId="{695D52B5-C3E3-4C81-8C20-91F3EEB4D61F}">
      <dsp:nvSpPr>
        <dsp:cNvPr id="0" name=""/>
        <dsp:cNvSpPr/>
      </dsp:nvSpPr>
      <dsp:spPr>
        <a:xfrm>
          <a:off x="3556431" y="287413"/>
          <a:ext cx="800507" cy="8005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7D8B37-C16E-45F3-82EA-15A4DED970A2}">
      <dsp:nvSpPr>
        <dsp:cNvPr id="0" name=""/>
        <dsp:cNvSpPr/>
      </dsp:nvSpPr>
      <dsp:spPr>
        <a:xfrm>
          <a:off x="3067232" y="1384852"/>
          <a:ext cx="1778906" cy="8672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i="0" kern="1200" dirty="0"/>
            <a:t>Improve Job Satisfaction</a:t>
          </a:r>
          <a:r>
            <a:rPr lang="en-GB" sz="1100" b="0" i="0" kern="1200" dirty="0"/>
            <a:t>: 👍</a:t>
          </a:r>
          <a:br>
            <a:rPr lang="en-GB" sz="1100" b="0" i="0" kern="1200" dirty="0"/>
          </a:br>
          <a:r>
            <a:rPr lang="en-GB" sz="1100" b="0" i="0" kern="1200" dirty="0"/>
            <a:t>Introduce engagement programs and career growth opportunities.</a:t>
          </a:r>
          <a:endParaRPr lang="en-US" sz="1100" kern="1200" dirty="0"/>
        </a:p>
      </dsp:txBody>
      <dsp:txXfrm>
        <a:off x="3067232" y="1384852"/>
        <a:ext cx="1778906" cy="867216"/>
      </dsp:txXfrm>
    </dsp:sp>
    <dsp:sp modelId="{7E5E36FA-3DDC-4F4E-9C5E-B0BE395C3E4B}">
      <dsp:nvSpPr>
        <dsp:cNvPr id="0" name=""/>
        <dsp:cNvSpPr/>
      </dsp:nvSpPr>
      <dsp:spPr>
        <a:xfrm>
          <a:off x="1466216" y="2696796"/>
          <a:ext cx="800507" cy="8005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B56B77-6D61-43A5-9824-708F19C52BBE}">
      <dsp:nvSpPr>
        <dsp:cNvPr id="0" name=""/>
        <dsp:cNvSpPr/>
      </dsp:nvSpPr>
      <dsp:spPr>
        <a:xfrm>
          <a:off x="977017" y="3794236"/>
          <a:ext cx="1778906" cy="8672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i="0" kern="1200" dirty="0"/>
            <a:t>Address Work-Life Balance</a:t>
          </a:r>
          <a:r>
            <a:rPr lang="en-GB" sz="1100" b="0" i="0" kern="1200" dirty="0"/>
            <a:t>: 🕒 </a:t>
          </a:r>
          <a:br>
            <a:rPr lang="en-GB" sz="1100" b="0" i="0" kern="1200" dirty="0"/>
          </a:br>
          <a:r>
            <a:rPr lang="en-GB" sz="1100" b="0" i="0" kern="1200" dirty="0"/>
            <a:t>Offer flexible work hours and wellness programs.</a:t>
          </a:r>
          <a:endParaRPr lang="en-US" sz="1100" kern="1200" dirty="0"/>
        </a:p>
      </dsp:txBody>
      <dsp:txXfrm>
        <a:off x="977017" y="3794236"/>
        <a:ext cx="1778906" cy="867216"/>
      </dsp:txXfrm>
    </dsp:sp>
    <dsp:sp modelId="{1E647739-A5BE-4366-9219-01D7111899F2}">
      <dsp:nvSpPr>
        <dsp:cNvPr id="0" name=""/>
        <dsp:cNvSpPr/>
      </dsp:nvSpPr>
      <dsp:spPr>
        <a:xfrm>
          <a:off x="3556431" y="2696796"/>
          <a:ext cx="800507" cy="80050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C64529-584B-47E2-8380-995A9809C817}">
      <dsp:nvSpPr>
        <dsp:cNvPr id="0" name=""/>
        <dsp:cNvSpPr/>
      </dsp:nvSpPr>
      <dsp:spPr>
        <a:xfrm>
          <a:off x="3067232" y="3794236"/>
          <a:ext cx="1778906" cy="8672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i="0" kern="1200" dirty="0"/>
            <a:t>Focus on New Hire Retention</a:t>
          </a:r>
          <a:r>
            <a:rPr lang="en-GB" sz="1100" b="0" i="0" kern="1200" dirty="0"/>
            <a:t>: 🤝 </a:t>
          </a:r>
          <a:br>
            <a:rPr lang="en-GB" sz="1100" b="0" i="0" kern="1200" dirty="0"/>
          </a:br>
          <a:r>
            <a:rPr lang="en-GB" sz="1100" b="0" i="0" kern="1200" dirty="0"/>
            <a:t>Provide mentorship and onboarding support.</a:t>
          </a:r>
          <a:endParaRPr lang="en-US" sz="1100" kern="1200" dirty="0"/>
        </a:p>
      </dsp:txBody>
      <dsp:txXfrm>
        <a:off x="3067232" y="3794236"/>
        <a:ext cx="1778906" cy="8672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g>
</file>

<file path=ppt/media/image13.jpg>
</file>

<file path=ppt/media/image14.jpg>
</file>

<file path=ppt/media/image2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1D9D9-88E2-2610-FF63-20422E962D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D3422D-A35C-D3B6-D8E5-B5C29D1D5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F5DD6-C95B-889E-C06F-04DF202B1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1BEB2C-5B0D-D4DC-BAAF-CDEE2DDC0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DFDD6-EE10-1FB1-EE80-4FD7F457B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2904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031F2-BC37-D6FE-9DE1-E3B9339B4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3B23F7-B7BB-DD82-3A04-6640DAACA6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74980F-8DD1-A746-9778-3B4E6D8F1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236A5-B7E5-D805-F853-50013ABEE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CDF5B-68B9-2432-6360-672F67393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8633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FD7988-FEE0-99F5-4610-2C4E0ADFBC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FA31F0-F7A9-D337-F3D4-125292A48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8EDCE-F18B-6E19-5456-5464E34E8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B201E-E1D5-1E28-C109-61357827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8362F-E02A-E3DE-478C-BF3700969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9139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FA4E9-BD80-DF69-4682-5A663E24A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8257F-E393-A2D9-3F9E-C29ECF8D0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EA5AD-4151-8E88-EA3A-D1A0AB169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A4D9C-1865-7556-B9FF-4178141A9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E4D2D-65FE-2507-3307-4B9149FC7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2047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AB9AD-EEBD-70D2-9BA8-AD5A5DA3C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772113-25D6-CE19-F784-7C4C35364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77C8D-520C-2BEE-7B2F-5DE9AB03E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1A2EF-C9AA-4C61-1351-74524A80A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81DBD-8898-FD75-A389-E764CEA8B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0917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8A16E-F370-2376-D208-1C5DB3716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95340-95DA-BD63-2BA9-F45E0BB197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08481A-A995-EF1C-7FD5-66427736A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9173B-6214-3965-EBE3-3669CB423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B4BD5-A2CB-DCAD-4148-E56A2B98E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B92DA9-1FD6-4C31-17ED-6C7A3A698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791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4F2EF-DB09-7B40-24D6-62209B78D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875DDF-87D3-2AC2-2A4F-6F5CA07AF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538BA9-D5CF-48A1-018F-E3EEBFF86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08060-67E3-4995-2925-6F8400C622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348F35-438F-5885-5079-48A91E1F9B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B8C501-8C97-2964-4E45-87F2A004C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B8D343-976F-7064-D56D-39DF13C01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CA80D4-7A1E-FDA7-D103-56E5A4BC2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8490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FBD34-02ED-84C5-B974-5422C63D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E3D515-4608-D057-9710-0E1493584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D01DFC-5A4C-9020-BE15-EE3E4F22B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702CE8-DE63-7B94-1586-83420D97B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1833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E4CE26-DBBC-9C09-5ECC-84379F779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8EC90F-D1C5-97E3-81DD-D4230E988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805A8-B2D2-0827-70A9-1EFC34B85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2965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E3C3E-8199-BBAD-FD65-1785C0046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78E2B-FB1D-1118-CCE7-F05618A6A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3D1DC1-16A4-221F-8EE0-6DB6F80CE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3E8651-9F13-01BF-7091-2F275B6D2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CA885A-141C-031E-1B5E-6D16E3C43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E6091-87E8-D1FF-9D84-993E0D5F1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0048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0B6E4-9C64-B4C5-6BF5-4B217D407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1C19F6-26ED-A335-005C-0CD20A158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D77833-1DDA-B2FA-1D09-A21B53FE1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C46BE6-B7DB-45E1-55FC-8CBC34D42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A6A27-F185-C375-D126-B50CBC38C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2B5FB-CA7C-830E-2FA7-DDD5440DA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2948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AEC145-7F72-67F4-29EC-CB2169711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0BBB9-424F-6CE6-4489-3F5677B7A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FBDA6-AECC-C144-D1BD-DC1B04CA2E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71E5A9-3650-47AA-A732-B96254C7289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84BD42-7129-940E-18B3-602919E905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15028-24DA-92C2-F575-8CA501067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709F63-5CF4-4DC5-846B-D6A3525B0E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0718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4670F-84BA-D408-2720-F6162823FF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HR Analytics Insights for Employee Retention and Compensation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FB2D7C-8C41-CC73-814B-F3ADB61CF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Data-Driven Recommendations for Deloitte</a:t>
            </a:r>
          </a:p>
        </p:txBody>
      </p:sp>
      <p:pic>
        <p:nvPicPr>
          <p:cNvPr id="7" name="Picture 6" descr="A black and green logo&#10;&#10;Description automatically generated">
            <a:extLst>
              <a:ext uri="{FF2B5EF4-FFF2-40B4-BE49-F238E27FC236}">
                <a16:creationId xmlns:a16="http://schemas.microsoft.com/office/drawing/2014/main" id="{23DE3662-FAE3-ACFA-346D-41020B61C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894303" cy="8532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FF6DE7-30D0-878A-FB3C-0A3F5747170D}"/>
              </a:ext>
            </a:extLst>
          </p:cNvPr>
          <p:cNvSpPr txBox="1"/>
          <p:nvPr/>
        </p:nvSpPr>
        <p:spPr>
          <a:xfrm>
            <a:off x="10304207" y="6194323"/>
            <a:ext cx="1681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Mahesh Rathod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51314D-0235-D9AE-B5C1-4DDEB2FCF1C0}"/>
              </a:ext>
            </a:extLst>
          </p:cNvPr>
          <p:cNvSpPr txBox="1"/>
          <p:nvPr/>
        </p:nvSpPr>
        <p:spPr>
          <a:xfrm>
            <a:off x="10618840" y="241954"/>
            <a:ext cx="1366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31/01/2025</a:t>
            </a:r>
          </a:p>
        </p:txBody>
      </p:sp>
    </p:spTree>
    <p:extLst>
      <p:ext uri="{BB962C8B-B14F-4D97-AF65-F5344CB8AC3E}">
        <p14:creationId xmlns:p14="http://schemas.microsoft.com/office/powerpoint/2010/main" val="3289415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9477870-C64A-4E35-8F2F-05B7114F3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87A5CA-ED32-678B-0409-B99B394F8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68770" cy="153619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Executive Summary</a:t>
            </a:r>
          </a:p>
        </p:txBody>
      </p:sp>
      <p:sp>
        <p:nvSpPr>
          <p:cNvPr id="13" name="!!accent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361710-06FD-2B98-9472-0E9A84ABD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5458" y="3355848"/>
            <a:ext cx="6268770" cy="282549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Calibari"/>
              </a:rPr>
              <a:t>3 Key Takeaways</a:t>
            </a:r>
            <a:r>
              <a:rPr lang="en-US" sz="1800" b="0" i="0" dirty="0">
                <a:effectLst/>
                <a:latin typeface="Calibari"/>
              </a:rPr>
              <a:t>:</a:t>
            </a:r>
          </a:p>
          <a:p>
            <a:pPr marL="285750" indent="-22860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  <a:latin typeface="Calibari"/>
              </a:rPr>
              <a:t>Employee retention is driven by </a:t>
            </a:r>
            <a:r>
              <a:rPr lang="en-US" sz="1800" dirty="0">
                <a:latin typeface="Calibari"/>
              </a:rPr>
              <a:t>‘</a:t>
            </a:r>
            <a:r>
              <a:rPr lang="en-US" sz="1800" b="1" i="0" dirty="0">
                <a:effectLst/>
                <a:latin typeface="Calibari"/>
              </a:rPr>
              <a:t>Job Satisfaction, Tenure, And Work-life Balance</a:t>
            </a:r>
            <a:r>
              <a:rPr lang="en-US" sz="1800" i="0" dirty="0">
                <a:effectLst/>
                <a:latin typeface="Calibari"/>
              </a:rPr>
              <a:t> ’.</a:t>
            </a:r>
          </a:p>
          <a:p>
            <a:pPr marL="285750" indent="-22860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  <a:latin typeface="Calibari"/>
              </a:rPr>
              <a:t>Salary disparities exist across ‘</a:t>
            </a:r>
            <a:r>
              <a:rPr lang="en-US" sz="1800" b="1" i="0" dirty="0">
                <a:effectLst/>
                <a:latin typeface="Calibari"/>
              </a:rPr>
              <a:t>Departments And Genders</a:t>
            </a:r>
            <a:r>
              <a:rPr lang="en-US" sz="1800" i="0" dirty="0">
                <a:effectLst/>
                <a:latin typeface="Calibari"/>
              </a:rPr>
              <a:t>’.</a:t>
            </a:r>
          </a:p>
          <a:p>
            <a:pPr marL="285750" indent="-22860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  <a:latin typeface="Calibari"/>
              </a:rPr>
              <a:t>Work-life balance significantly impacts ‘</a:t>
            </a:r>
            <a:r>
              <a:rPr lang="en-US" sz="1800" b="1" i="0" dirty="0">
                <a:effectLst/>
                <a:latin typeface="Calibari"/>
              </a:rPr>
              <a:t>Job Satisfaction And Performance’</a:t>
            </a:r>
            <a:r>
              <a:rPr lang="en-US" sz="1800" i="0" dirty="0">
                <a:effectLst/>
                <a:latin typeface="Calibari"/>
              </a:rPr>
              <a:t>.</a:t>
            </a:r>
          </a:p>
          <a:p>
            <a:pPr indent="-228600"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1800" b="0" i="0" dirty="0">
              <a:effectLst/>
              <a:latin typeface="Calibari"/>
            </a:endParaRPr>
          </a:p>
        </p:txBody>
      </p:sp>
      <p:pic>
        <p:nvPicPr>
          <p:cNvPr id="6" name="Content Placeholder 5" descr="A person raising her hands up">
            <a:extLst>
              <a:ext uri="{FF2B5EF4-FFF2-40B4-BE49-F238E27FC236}">
                <a16:creationId xmlns:a16="http://schemas.microsoft.com/office/drawing/2014/main" id="{BB2D7329-1AF0-5BFB-7B87-88B16C8BD5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3"/>
          <a:stretch/>
        </p:blipFill>
        <p:spPr>
          <a:xfrm>
            <a:off x="7684006" y="10"/>
            <a:ext cx="450799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14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4C96B9-98CB-8E6D-8B97-0A1CB9F05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eople working in an office&#10;&#10;Description automatically generated">
            <a:extLst>
              <a:ext uri="{FF2B5EF4-FFF2-40B4-BE49-F238E27FC236}">
                <a16:creationId xmlns:a16="http://schemas.microsoft.com/office/drawing/2014/main" id="{3B1E6C48-954C-26A9-CDCB-912B31271C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56"/>
          <a:stretch/>
        </p:blipFill>
        <p:spPr>
          <a:xfrm>
            <a:off x="7010401" y="-1"/>
            <a:ext cx="51816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987240-5094-7A81-D87B-EA853BC9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numCol="2" rtlCol="0" anchor="ctr">
            <a:normAutofit/>
          </a:bodyPr>
          <a:lstStyle/>
          <a:p>
            <a:pPr algn="l"/>
            <a:r>
              <a:rPr lang="en-IN" dirty="0"/>
              <a:t>Employee Retention Recommendations</a:t>
            </a:r>
          </a:p>
        </p:txBody>
      </p:sp>
      <p:graphicFrame>
        <p:nvGraphicFramePr>
          <p:cNvPr id="7" name="Text Placeholder 3">
            <a:extLst>
              <a:ext uri="{FF2B5EF4-FFF2-40B4-BE49-F238E27FC236}">
                <a16:creationId xmlns:a16="http://schemas.microsoft.com/office/drawing/2014/main" id="{78427E90-8766-2B10-ACEF-4E1C23F4AE4F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9462505"/>
              </p:ext>
            </p:extLst>
          </p:nvPr>
        </p:nvGraphicFramePr>
        <p:xfrm>
          <a:off x="6526166" y="688259"/>
          <a:ext cx="5823156" cy="4948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9106345-6088-E8C4-689D-51FED59BF15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sz="1800" b="1" i="0" dirty="0">
                <a:effectLst/>
                <a:latin typeface="Calibari"/>
              </a:rPr>
              <a:t>Key Drivers of Attrition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Calibari"/>
              </a:rPr>
              <a:t>Low Job Satisfaction</a:t>
            </a:r>
            <a:r>
              <a:rPr lang="en-GB" sz="1800" b="0" i="0" dirty="0">
                <a:effectLst/>
                <a:latin typeface="Calibari"/>
              </a:rPr>
              <a:t>: 😔 </a:t>
            </a:r>
            <a:br>
              <a:rPr lang="en-GB" sz="1800" b="0" i="0" dirty="0">
                <a:effectLst/>
                <a:latin typeface="Calibari"/>
              </a:rPr>
            </a:br>
            <a:r>
              <a:rPr lang="en-GB" sz="1800" b="0" i="0" dirty="0">
                <a:effectLst/>
                <a:latin typeface="Calibari"/>
              </a:rPr>
              <a:t>Employees with low satisfaction are more likely to leave.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Calibari"/>
              </a:rPr>
              <a:t>Short Tenure</a:t>
            </a:r>
            <a:r>
              <a:rPr lang="en-GB" sz="1800" b="0" i="0" dirty="0">
                <a:effectLst/>
                <a:latin typeface="Calibari"/>
              </a:rPr>
              <a:t>: 🗓️ </a:t>
            </a:r>
            <a:br>
              <a:rPr lang="en-GB" sz="1800" b="0" i="0" dirty="0">
                <a:effectLst/>
                <a:latin typeface="Calibari"/>
              </a:rPr>
            </a:br>
            <a:r>
              <a:rPr lang="en-GB" sz="1800" b="0" i="0" dirty="0">
                <a:effectLst/>
                <a:latin typeface="Calibari"/>
              </a:rPr>
              <a:t>Employees with fewer years at the company are at higher risk.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Calibari"/>
              </a:rPr>
              <a:t>Long Distance from Home</a:t>
            </a:r>
            <a:r>
              <a:rPr lang="en-GB" sz="1800" b="0" i="0" dirty="0">
                <a:effectLst/>
                <a:latin typeface="Calibari"/>
              </a:rPr>
              <a:t>: 🏠➡️🏢 </a:t>
            </a:r>
            <a:br>
              <a:rPr lang="en-GB" sz="1800" b="0" i="0" dirty="0">
                <a:effectLst/>
                <a:latin typeface="Calibari"/>
              </a:rPr>
            </a:br>
            <a:r>
              <a:rPr lang="en-GB" sz="1800" b="0" i="0" dirty="0">
                <a:effectLst/>
                <a:latin typeface="Calibari"/>
              </a:rPr>
              <a:t>Employees living far from work face higher attrition.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Calibari"/>
              </a:rPr>
              <a:t>Poor Work-Life Balance</a:t>
            </a:r>
            <a:r>
              <a:rPr lang="en-GB" sz="1800" b="0" i="0" dirty="0">
                <a:effectLst/>
                <a:latin typeface="Calibari"/>
              </a:rPr>
              <a:t>: ⚖️ </a:t>
            </a:r>
            <a:br>
              <a:rPr lang="en-GB" sz="1800" b="0" i="0" dirty="0">
                <a:effectLst/>
                <a:latin typeface="Calibari"/>
              </a:rPr>
            </a:br>
            <a:r>
              <a:rPr lang="en-GB" sz="1800" b="0" i="0" dirty="0">
                <a:effectLst/>
                <a:latin typeface="Calibari"/>
              </a:rPr>
              <a:t>Lack of balance leads to dissatisfaction and turnover.</a:t>
            </a:r>
          </a:p>
          <a:p>
            <a:endParaRPr lang="en-IN" sz="1800" dirty="0">
              <a:latin typeface="Calibari"/>
            </a:endParaRPr>
          </a:p>
        </p:txBody>
      </p:sp>
    </p:spTree>
    <p:extLst>
      <p:ext uri="{BB962C8B-B14F-4D97-AF65-F5344CB8AC3E}">
        <p14:creationId xmlns:p14="http://schemas.microsoft.com/office/powerpoint/2010/main" val="287744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381CE6-43E1-8E47-277F-399F4EF4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A84B152-3496-4C52-AF08-97AFFC09D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B0400A-5B24-17F4-810A-77A8E7AB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39336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Salary Benchmarking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B2ADB95-0FA3-4BD7-A8AC-89D014A8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B29D73-F784-3A09-CCC5-A1E1686AA2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393361" cy="4351338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n-US" sz="1600" b="1" i="0" dirty="0">
                <a:effectLst/>
                <a:latin typeface="Calibari"/>
              </a:rPr>
              <a:t>Key Insights</a:t>
            </a:r>
          </a:p>
          <a:p>
            <a:r>
              <a:rPr lang="en-US" sz="1600" b="1" i="0" dirty="0">
                <a:effectLst/>
                <a:latin typeface="Calibari"/>
              </a:rPr>
              <a:t>Department Disparities</a:t>
            </a:r>
            <a:r>
              <a:rPr lang="en-US" sz="1600" b="0" i="0" dirty="0">
                <a:effectLst/>
                <a:latin typeface="Calibari"/>
              </a:rPr>
              <a:t>: 📊 </a:t>
            </a:r>
            <a:br>
              <a:rPr lang="en-US" sz="1600" b="0" i="0" dirty="0">
                <a:effectLst/>
                <a:latin typeface="Calibari"/>
              </a:rPr>
            </a:br>
            <a:r>
              <a:rPr lang="en-US" sz="1600" b="0" i="0" dirty="0">
                <a:effectLst/>
                <a:latin typeface="Calibari"/>
              </a:rPr>
              <a:t>Managers and Research Directors earn significantly more than HR and Sales roles.</a:t>
            </a:r>
          </a:p>
          <a:p>
            <a:pPr>
              <a:spcBef>
                <a:spcPts val="300"/>
              </a:spcBef>
            </a:pPr>
            <a:r>
              <a:rPr lang="en-US" sz="1600" b="1" i="0" dirty="0">
                <a:effectLst/>
                <a:latin typeface="Calibari"/>
              </a:rPr>
              <a:t>Potential Gender Pay Gap</a:t>
            </a:r>
            <a:r>
              <a:rPr lang="en-US" sz="1600" b="0" i="0" dirty="0">
                <a:effectLst/>
                <a:latin typeface="Calibari"/>
              </a:rPr>
              <a:t>: ♀️=♂️ </a:t>
            </a:r>
            <a:br>
              <a:rPr lang="en-US" sz="1600" b="0" i="0" dirty="0">
                <a:effectLst/>
                <a:latin typeface="Calibari"/>
              </a:rPr>
            </a:br>
            <a:r>
              <a:rPr lang="en-US" sz="1600" b="0" i="0" dirty="0">
                <a:effectLst/>
                <a:latin typeface="Calibari"/>
              </a:rPr>
              <a:t>Preliminary analysis suggests a gender pay gap.</a:t>
            </a:r>
          </a:p>
          <a:p>
            <a:pPr>
              <a:spcBef>
                <a:spcPts val="300"/>
              </a:spcBef>
            </a:pPr>
            <a:r>
              <a:rPr lang="en-US" sz="1600" b="1" i="0" dirty="0">
                <a:effectLst/>
                <a:latin typeface="Calibari"/>
              </a:rPr>
              <a:t>Weak Correlation Between Performance and Salary</a:t>
            </a:r>
            <a:r>
              <a:rPr lang="en-US" sz="1600" b="0" i="0" dirty="0">
                <a:effectLst/>
                <a:latin typeface="Calibari"/>
              </a:rPr>
              <a:t>: 📈 </a:t>
            </a:r>
            <a:br>
              <a:rPr lang="en-US" sz="1600" b="0" i="0" dirty="0">
                <a:effectLst/>
                <a:latin typeface="Calibari"/>
              </a:rPr>
            </a:br>
            <a:r>
              <a:rPr lang="en-US" sz="1600" b="0" i="0" dirty="0">
                <a:effectLst/>
                <a:latin typeface="Calibari"/>
              </a:rPr>
              <a:t>Higher performance scores do not strongly correlate with higher salaries.</a:t>
            </a:r>
          </a:p>
          <a:p>
            <a:pPr marL="0" indent="0">
              <a:buNone/>
            </a:pPr>
            <a:r>
              <a:rPr lang="en-US" sz="1600" b="1" i="0" dirty="0">
                <a:effectLst/>
                <a:latin typeface="Calibari"/>
              </a:rPr>
              <a:t>Recommendations</a:t>
            </a:r>
          </a:p>
          <a:p>
            <a:r>
              <a:rPr lang="en-US" sz="1600" b="1" i="0" dirty="0">
                <a:effectLst/>
                <a:latin typeface="Calibari"/>
              </a:rPr>
              <a:t>Transparent Salary Structure</a:t>
            </a:r>
            <a:r>
              <a:rPr lang="en-US" sz="1600" b="0" i="0" dirty="0">
                <a:effectLst/>
                <a:latin typeface="Calibari"/>
              </a:rPr>
              <a:t>: 📄 </a:t>
            </a:r>
            <a:br>
              <a:rPr lang="en-US" sz="1600" b="0" i="0" dirty="0">
                <a:effectLst/>
                <a:latin typeface="Calibari"/>
              </a:rPr>
            </a:br>
            <a:r>
              <a:rPr lang="en-US" sz="1600" b="0" i="0" dirty="0">
                <a:effectLst/>
                <a:latin typeface="Calibari"/>
              </a:rPr>
              <a:t>Implement a clear and fair salary structure across departments.</a:t>
            </a:r>
          </a:p>
          <a:p>
            <a:pPr>
              <a:spcBef>
                <a:spcPts val="300"/>
              </a:spcBef>
            </a:pPr>
            <a:r>
              <a:rPr lang="en-US" sz="1600" b="1" i="0" dirty="0">
                <a:effectLst/>
                <a:latin typeface="Calibari"/>
              </a:rPr>
              <a:t>Address Gender Pay Gap</a:t>
            </a:r>
            <a:r>
              <a:rPr lang="en-US" sz="1600" b="0" i="0" dirty="0">
                <a:effectLst/>
                <a:latin typeface="Calibari"/>
              </a:rPr>
              <a:t>: ♀️=♂️ </a:t>
            </a:r>
            <a:br>
              <a:rPr lang="en-US" sz="1600" b="0" i="0" dirty="0">
                <a:effectLst/>
                <a:latin typeface="Calibari"/>
              </a:rPr>
            </a:br>
            <a:r>
              <a:rPr lang="en-US" sz="1600" b="0" i="0" dirty="0">
                <a:effectLst/>
                <a:latin typeface="Calibari"/>
              </a:rPr>
              <a:t>Conduct a detailed analysis to identify and rectify gender-based pay disparities.</a:t>
            </a:r>
          </a:p>
          <a:p>
            <a:pPr>
              <a:spcBef>
                <a:spcPts val="300"/>
              </a:spcBef>
            </a:pPr>
            <a:r>
              <a:rPr lang="en-US" sz="1600" b="1" i="0" dirty="0">
                <a:effectLst/>
                <a:latin typeface="Calibari"/>
              </a:rPr>
              <a:t>Align Pay with Performance</a:t>
            </a:r>
            <a:r>
              <a:rPr lang="en-US" sz="1600" b="0" i="0" dirty="0">
                <a:effectLst/>
                <a:latin typeface="Calibari"/>
              </a:rPr>
              <a:t>: 🏆 </a:t>
            </a:r>
            <a:br>
              <a:rPr lang="en-US" sz="1600" b="0" i="0" dirty="0">
                <a:effectLst/>
                <a:latin typeface="Calibari"/>
              </a:rPr>
            </a:br>
            <a:r>
              <a:rPr lang="en-US" sz="1600" b="0" i="0" dirty="0">
                <a:effectLst/>
                <a:latin typeface="Calibari"/>
              </a:rPr>
              <a:t>Ensure that high-performing employees are adequately rewarded.</a:t>
            </a:r>
          </a:p>
          <a:p>
            <a:endParaRPr lang="en-US" sz="1600" dirty="0">
              <a:latin typeface="Calibari"/>
            </a:endParaRPr>
          </a:p>
          <a:p>
            <a:pPr>
              <a:spcBef>
                <a:spcPts val="300"/>
              </a:spcBef>
            </a:pPr>
            <a:endParaRPr lang="en-US" sz="1600" b="0" i="0" dirty="0">
              <a:effectLst/>
              <a:latin typeface="Calibari"/>
            </a:endParaRPr>
          </a:p>
          <a:p>
            <a:endParaRPr lang="en-US" sz="1600" dirty="0">
              <a:latin typeface="Calibari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924DBCE-E731-4B22-8181-A39C1D862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630884" cy="630884"/>
          </a:xfrm>
          <a:prstGeom prst="ellipse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4CBF9756-6AC8-4C65-84DF-56FBFFA1D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0227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033A3A3-90AD-A11A-6498-423B77F04C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8" r="24374" b="3"/>
          <a:stretch/>
        </p:blipFill>
        <p:spPr>
          <a:xfrm>
            <a:off x="7751975" y="1075239"/>
            <a:ext cx="4128603" cy="4128603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D385988-EAAF-4C27-AF8A-2BFBECAF3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3621FD4-D14D-45D5-9A57-9A2DE5EA5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621D332-7329-4994-8836-C429A51B7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D20F754-35A9-4508-BE3C-C59996D14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948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FD44C6-773B-DA45-141A-963A07981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45026" cy="1325563"/>
          </a:xfrm>
        </p:spPr>
        <p:txBody>
          <a:bodyPr vert="horz" lIns="91440" tIns="45720" rIns="91440" bIns="45720" numCol="2" rtlCol="0" anchor="ctr">
            <a:normAutofit/>
          </a:bodyPr>
          <a:lstStyle/>
          <a:p>
            <a:r>
              <a:rPr lang="en-US" dirty="0"/>
              <a:t>Work Life Balance Insights</a:t>
            </a:r>
            <a:br>
              <a:rPr lang="en-US" b="1" i="0" dirty="0">
                <a:effectLst/>
                <a:latin typeface="Calibari"/>
              </a:rPr>
            </a:br>
            <a:endParaRPr lang="en-US" dirty="0">
              <a:latin typeface="Caliba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D166C-5383-972A-2838-036BC7D65F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393361" cy="49469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600" b="1" i="0" dirty="0">
                <a:effectLst/>
                <a:latin typeface="Calibari"/>
              </a:rPr>
              <a:t>Key Insights</a:t>
            </a:r>
          </a:p>
          <a:p>
            <a:r>
              <a:rPr lang="en-US" sz="1600" b="1" i="0" dirty="0">
                <a:effectLst/>
                <a:latin typeface="Calibari"/>
              </a:rPr>
              <a:t>Work-Life Balance Impacts Job Satisfaction</a:t>
            </a:r>
            <a:r>
              <a:rPr lang="en-US" sz="1600" b="0" i="0" dirty="0">
                <a:effectLst/>
                <a:latin typeface="Calibari"/>
              </a:rPr>
              <a:t>: ⚖️ </a:t>
            </a:r>
            <a:br>
              <a:rPr lang="en-US" sz="1600" b="0" i="0" dirty="0">
                <a:effectLst/>
                <a:latin typeface="Calibari"/>
              </a:rPr>
            </a:br>
            <a:r>
              <a:rPr lang="en-US" sz="1600" b="0" i="0" dirty="0">
                <a:effectLst/>
                <a:latin typeface="Calibari"/>
              </a:rPr>
              <a:t>Employees with better work-life balance tend to have higher job satisfaction.</a:t>
            </a:r>
          </a:p>
          <a:p>
            <a:pPr>
              <a:spcBef>
                <a:spcPts val="300"/>
              </a:spcBef>
            </a:pPr>
            <a:r>
              <a:rPr lang="en-US" sz="1600" b="1" i="0" dirty="0">
                <a:effectLst/>
                <a:latin typeface="Calibari"/>
              </a:rPr>
              <a:t>Work-Life Balance Impacts Performance</a:t>
            </a:r>
            <a:r>
              <a:rPr lang="en-US" sz="1600" b="0" i="0" dirty="0">
                <a:effectLst/>
                <a:latin typeface="Calibari"/>
              </a:rPr>
              <a:t>: 📈 </a:t>
            </a:r>
            <a:br>
              <a:rPr lang="en-US" sz="1600" b="0" i="0" dirty="0">
                <a:effectLst/>
                <a:latin typeface="Calibari"/>
              </a:rPr>
            </a:br>
            <a:r>
              <a:rPr lang="en-US" sz="1600" b="0" i="0" dirty="0">
                <a:effectLst/>
                <a:latin typeface="Calibari"/>
              </a:rPr>
              <a:t>Employees with better work-life balance tend to have higher performance scores.</a:t>
            </a:r>
          </a:p>
          <a:p>
            <a:pPr marL="0" indent="0">
              <a:buNone/>
            </a:pPr>
            <a:r>
              <a:rPr lang="en-US" sz="1600" b="1" i="0" dirty="0">
                <a:effectLst/>
                <a:latin typeface="Calibari"/>
              </a:rPr>
              <a:t>Recommendations</a:t>
            </a:r>
          </a:p>
          <a:p>
            <a:r>
              <a:rPr lang="en-US" sz="1600" b="1" i="0" dirty="0">
                <a:effectLst/>
                <a:latin typeface="Calibari"/>
              </a:rPr>
              <a:t>Flexible Work Policies</a:t>
            </a:r>
            <a:r>
              <a:rPr lang="en-US" sz="1600" b="0" i="0" dirty="0">
                <a:effectLst/>
                <a:latin typeface="Calibari"/>
              </a:rPr>
              <a:t>: 🕒 </a:t>
            </a:r>
            <a:br>
              <a:rPr lang="en-US" sz="1600" b="0" i="0" dirty="0">
                <a:effectLst/>
                <a:latin typeface="Calibari"/>
              </a:rPr>
            </a:br>
            <a:r>
              <a:rPr lang="en-US" sz="1600" b="0" i="0" dirty="0">
                <a:effectLst/>
                <a:latin typeface="Calibari"/>
              </a:rPr>
              <a:t>Introduce flexible work hours and remote work options.</a:t>
            </a:r>
          </a:p>
          <a:p>
            <a:pPr>
              <a:spcBef>
                <a:spcPts val="300"/>
              </a:spcBef>
            </a:pPr>
            <a:r>
              <a:rPr lang="en-US" sz="1600" b="1" i="0" dirty="0">
                <a:effectLst/>
                <a:latin typeface="Calibari"/>
              </a:rPr>
              <a:t>Wellness Programs</a:t>
            </a:r>
            <a:r>
              <a:rPr lang="en-US" sz="1600" b="0" i="0" dirty="0">
                <a:effectLst/>
                <a:latin typeface="Calibari"/>
              </a:rPr>
              <a:t>: ❤️ </a:t>
            </a:r>
            <a:br>
              <a:rPr lang="en-US" sz="1600" b="0" i="0" dirty="0">
                <a:effectLst/>
                <a:latin typeface="Calibari"/>
              </a:rPr>
            </a:br>
            <a:r>
              <a:rPr lang="en-US" sz="1600" b="0" i="0" dirty="0">
                <a:effectLst/>
                <a:latin typeface="Calibari"/>
              </a:rPr>
              <a:t>Offer mental health support and wellness initiatives.</a:t>
            </a:r>
          </a:p>
          <a:p>
            <a:pPr>
              <a:spcBef>
                <a:spcPts val="300"/>
              </a:spcBef>
            </a:pPr>
            <a:r>
              <a:rPr lang="en-US" sz="1600" b="1" i="0" dirty="0">
                <a:effectLst/>
                <a:latin typeface="Calibari"/>
              </a:rPr>
              <a:t>Manager Training</a:t>
            </a:r>
            <a:r>
              <a:rPr lang="en-US" sz="1600" b="0" i="0" dirty="0">
                <a:effectLst/>
                <a:latin typeface="Calibari"/>
              </a:rPr>
              <a:t>: 👥 </a:t>
            </a:r>
            <a:br>
              <a:rPr lang="en-US" sz="1600" b="0" i="0" dirty="0">
                <a:effectLst/>
                <a:latin typeface="Calibari"/>
              </a:rPr>
            </a:br>
            <a:r>
              <a:rPr lang="en-US" sz="1600" b="0" i="0" dirty="0">
                <a:effectLst/>
                <a:latin typeface="Calibari"/>
              </a:rPr>
              <a:t>Train managers to promote a healthy work-life balance culture.</a:t>
            </a:r>
          </a:p>
          <a:p>
            <a:endParaRPr lang="en-US" sz="1800" dirty="0">
              <a:latin typeface="Calibari"/>
            </a:endParaRPr>
          </a:p>
          <a:p>
            <a:pPr>
              <a:spcBef>
                <a:spcPts val="300"/>
              </a:spcBef>
            </a:pPr>
            <a:endParaRPr lang="en-US" sz="1800" b="0" i="0" dirty="0">
              <a:effectLst/>
              <a:latin typeface="Calibari"/>
            </a:endParaRPr>
          </a:p>
          <a:p>
            <a:endParaRPr lang="en-US" sz="1800" dirty="0">
              <a:latin typeface="Calibari"/>
            </a:endParaRPr>
          </a:p>
        </p:txBody>
      </p:sp>
      <p:pic>
        <p:nvPicPr>
          <p:cNvPr id="10" name="Content Placeholder 9" descr="A group of people around a table&#10;&#10;Description automatically generated">
            <a:extLst>
              <a:ext uri="{FF2B5EF4-FFF2-40B4-BE49-F238E27FC236}">
                <a16:creationId xmlns:a16="http://schemas.microsoft.com/office/drawing/2014/main" id="{07DDAED3-0CD2-B7C1-5E58-820F962808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8" r="8240" b="-2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17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7996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B40009C-F9B6-E564-EEA4-D8B5EF6D1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IN" dirty="0"/>
              <a:t>Conclusion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EC6A303-DF46-8860-11BA-E658C208D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GB" sz="1800" b="1" i="0" dirty="0">
                <a:effectLst/>
                <a:latin typeface="Calibari"/>
              </a:rPr>
              <a:t>Recap: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b="1" i="0" dirty="0">
                <a:effectLst/>
                <a:latin typeface="Calibari"/>
              </a:rPr>
              <a:t>Employee Retention</a:t>
            </a:r>
            <a:r>
              <a:rPr lang="en-GB" sz="1600" b="0" i="0" dirty="0">
                <a:effectLst/>
                <a:latin typeface="Calibari"/>
              </a:rPr>
              <a:t>: </a:t>
            </a:r>
            <a:r>
              <a:rPr lang="en-GB" sz="1500" b="0" i="0" dirty="0">
                <a:effectLst/>
                <a:latin typeface="Calibari"/>
              </a:rPr>
              <a:t>Focus on improving job satisfaction, work-life balance, and new hire retention.</a:t>
            </a:r>
          </a:p>
          <a:p>
            <a:pPr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GB" sz="1600" b="1" dirty="0">
                <a:latin typeface="Calibari"/>
              </a:rPr>
              <a:t>Salary Benchmarking</a:t>
            </a:r>
            <a:r>
              <a:rPr lang="en-GB" sz="1400" b="0" i="0" dirty="0">
                <a:effectLst/>
                <a:latin typeface="Calibari"/>
              </a:rPr>
              <a:t>: </a:t>
            </a:r>
            <a:r>
              <a:rPr lang="en-GB" sz="1500" b="0" i="0" dirty="0">
                <a:effectLst/>
                <a:latin typeface="Calibari"/>
              </a:rPr>
              <a:t>Address department disparities, gender pay gaps and align pay with performance.</a:t>
            </a:r>
          </a:p>
          <a:p>
            <a:pPr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GB" sz="1600" b="1" dirty="0">
                <a:latin typeface="Calibari"/>
              </a:rPr>
              <a:t>Work-Life Balance</a:t>
            </a:r>
            <a:r>
              <a:rPr lang="en-GB" sz="1400" b="0" i="0" dirty="0">
                <a:effectLst/>
                <a:latin typeface="Calibari"/>
              </a:rPr>
              <a:t>: </a:t>
            </a:r>
            <a:r>
              <a:rPr lang="en-GB" sz="1500" b="0" i="0" dirty="0">
                <a:effectLst/>
                <a:latin typeface="Calibari"/>
              </a:rPr>
              <a:t>Implement flexible work policies, wellness programs, and manager training</a:t>
            </a:r>
            <a:r>
              <a:rPr lang="en-GB" sz="1400" b="0" i="0" dirty="0">
                <a:effectLst/>
                <a:latin typeface="Calibari"/>
              </a:rPr>
              <a:t>.</a:t>
            </a:r>
          </a:p>
          <a:p>
            <a:pPr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GB" sz="1400" dirty="0">
              <a:latin typeface="Calibari"/>
            </a:endParaRPr>
          </a:p>
          <a:p>
            <a:pPr marL="0" indent="0">
              <a:buNone/>
            </a:pPr>
            <a:r>
              <a:rPr lang="en-GB" sz="1800" b="1" dirty="0">
                <a:latin typeface="Calibari"/>
              </a:rPr>
              <a:t>Call to Action</a:t>
            </a:r>
            <a:r>
              <a:rPr lang="en-GB" sz="1400" b="1" i="0" dirty="0">
                <a:effectLst/>
                <a:latin typeface="Calibari"/>
              </a:rPr>
              <a:t>:</a:t>
            </a:r>
          </a:p>
          <a:p>
            <a:pPr marL="0" indent="0">
              <a:buNone/>
            </a:pPr>
            <a:r>
              <a:rPr lang="en-GB" sz="1600" b="1" i="0" dirty="0">
                <a:effectLst/>
                <a:latin typeface="Calibari"/>
              </a:rPr>
              <a:t>"Encourage HR to implement these data-driven strategies to improve retention, fairness, and employee satisfaction."</a:t>
            </a:r>
            <a:endParaRPr lang="en-GB" sz="1600" b="0" i="0" dirty="0">
              <a:effectLst/>
              <a:latin typeface="Calibari"/>
            </a:endParaRPr>
          </a:p>
          <a:p>
            <a:pPr marL="0" indent="0">
              <a:buNone/>
            </a:pPr>
            <a:br>
              <a:rPr lang="en-GB" sz="1400" dirty="0">
                <a:latin typeface="Calibari"/>
              </a:rPr>
            </a:br>
            <a:endParaRPr lang="en-GB" sz="1400" b="0" i="0" dirty="0">
              <a:effectLst/>
              <a:latin typeface="Calibari"/>
            </a:endParaRPr>
          </a:p>
          <a:p>
            <a:endParaRPr lang="en-IN" sz="1400" dirty="0">
              <a:latin typeface="Calibari"/>
            </a:endParaRPr>
          </a:p>
        </p:txBody>
      </p:sp>
      <p:pic>
        <p:nvPicPr>
          <p:cNvPr id="12" name="Picture 11" descr="A group of people sitting around a table&#10;&#10;Description automatically generated">
            <a:extLst>
              <a:ext uri="{FF2B5EF4-FFF2-40B4-BE49-F238E27FC236}">
                <a16:creationId xmlns:a16="http://schemas.microsoft.com/office/drawing/2014/main" id="{8CF1C2D9-8BD9-5923-0B84-8375BE48B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21" r="21279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011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447</Words>
  <Application>Microsoft Office PowerPoint</Application>
  <PresentationFormat>Widescreen</PresentationFormat>
  <Paragraphs>47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Calibari</vt:lpstr>
      <vt:lpstr>Aptos</vt:lpstr>
      <vt:lpstr>Aptos Display</vt:lpstr>
      <vt:lpstr>Arial</vt:lpstr>
      <vt:lpstr>Calibri</vt:lpstr>
      <vt:lpstr>Office Theme</vt:lpstr>
      <vt:lpstr>HR Analytics Insights for Employee Retention and Compensation</vt:lpstr>
      <vt:lpstr>Executive Summary</vt:lpstr>
      <vt:lpstr>Employee Retention Recommendations</vt:lpstr>
      <vt:lpstr>Salary Benchmarking</vt:lpstr>
      <vt:lpstr>Work Life Balance Insights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mahesh rathod</dc:creator>
  <cp:lastModifiedBy>Environ Mumbai</cp:lastModifiedBy>
  <cp:revision>35</cp:revision>
  <dcterms:created xsi:type="dcterms:W3CDTF">2025-01-31T16:24:09Z</dcterms:created>
  <dcterms:modified xsi:type="dcterms:W3CDTF">2025-02-03T12:03:20Z</dcterms:modified>
</cp:coreProperties>
</file>

<file path=docProps/thumbnail.jpeg>
</file>